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28"/>
  </p:notes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916" autoAdjust="0"/>
    <p:restoredTop sz="90929"/>
  </p:normalViewPr>
  <p:slideViewPr>
    <p:cSldViewPr snapToObjects="1">
      <p:cViewPr>
        <p:scale>
          <a:sx n="60" d="100"/>
          <a:sy n="60" d="100"/>
        </p:scale>
        <p:origin x="-1434" y="-132"/>
      </p:cViewPr>
      <p:guideLst>
        <p:guide orient="horz" pos="1344"/>
        <p:guide pos="86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8.xml"/><Relationship Id="rId18" Type="http://schemas.openxmlformats.org/officeDocument/2006/relationships/slide" Target="slides/slide25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4.xml"/><Relationship Id="rId17" Type="http://schemas.openxmlformats.org/officeDocument/2006/relationships/slide" Target="slides/slide24.xml"/><Relationship Id="rId2" Type="http://schemas.openxmlformats.org/officeDocument/2006/relationships/slide" Target="slides/slide3.xml"/><Relationship Id="rId16" Type="http://schemas.openxmlformats.org/officeDocument/2006/relationships/slide" Target="slides/slide2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21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8330BC7-0428-4958-B4F7-74A96D90AE7C}" type="datetimeFigureOut">
              <a:rPr lang="en-US"/>
              <a:pPr>
                <a:defRPr/>
              </a:pPr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F0761FC-EF69-48D0-BDC5-95CD30185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B164C9-8D57-4579-9D08-79264C0B334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F0F92-A8E0-4274-B535-21A51514DC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EB608-77FA-4921-B9C4-C4E88EEFDE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1A2FF-D13F-4BA0-8480-E6B9DDFEDC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09439-660E-4CCE-B418-DC6365550C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1AD96-DF63-44CD-A886-591F27B45F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10F9D-9003-4115-AEF9-4D66AD7595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CE86-0273-42BE-AFB0-1CDA0F578AE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BA92-ED9F-491C-B741-E8CD971F7C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3A4F4-7AB6-4599-959D-FCF68706AE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D1126-7133-466A-AE3E-F69D27D2FC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00060-BD8C-49C3-9CBA-588ED3B5BE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7D4F9-F5E8-4BAD-AA64-97B9F323CA4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99171-49A1-4615-B6FC-537A70D814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499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99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53CAAD7-534B-4816-9964-9A1A9C8F7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85001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03" r:id="rId2"/>
    <p:sldLayoutId id="2147483915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16" r:id="rId9"/>
    <p:sldLayoutId id="2147483909" r:id="rId10"/>
    <p:sldLayoutId id="2147483910" r:id="rId11"/>
    <p:sldLayoutId id="2147483912" r:id="rId12"/>
    <p:sldLayoutId id="21474839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3.jpeg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jpeg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jpe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981200" y="1828800"/>
            <a:ext cx="4953000" cy="1143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TW" sz="4400"/>
              <a:t>AERODYNAMICS</a:t>
            </a:r>
          </a:p>
        </p:txBody>
      </p:sp>
      <p:sp>
        <p:nvSpPr>
          <p:cNvPr id="89091" name="TextBox 2"/>
          <p:cNvSpPr txBox="1">
            <a:spLocks noChangeArrowheads="1"/>
          </p:cNvSpPr>
          <p:nvPr/>
        </p:nvSpPr>
        <p:spPr bwMode="auto">
          <a:xfrm>
            <a:off x="2500313" y="3714750"/>
            <a:ext cx="4143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IQ">
                <a:ea typeface="Majalla UI"/>
              </a:rPr>
              <a:t>د. محمد  خضير عباس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3200" smtClean="0"/>
              <a:t>Kelvin</a:t>
            </a:r>
            <a:r>
              <a:rPr lang="en-US" altLang="zh-TW" sz="3200" smtClean="0">
                <a:latin typeface="Times New Roman" pitchFamily="18" charset="0"/>
              </a:rPr>
              <a:t>’</a:t>
            </a:r>
            <a:r>
              <a:rPr lang="en-US" altLang="zh-TW" sz="3200" smtClean="0"/>
              <a:t>s circulation theorem</a:t>
            </a:r>
          </a:p>
        </p:txBody>
      </p:sp>
      <p:sp>
        <p:nvSpPr>
          <p:cNvPr id="1157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Statement of Kelvin</a:t>
            </a:r>
            <a:r>
              <a:rPr lang="en-US" altLang="zh-TW" sz="2800" smtClean="0">
                <a:latin typeface="Times New Roman" pitchFamily="18" charset="0"/>
              </a:rPr>
              <a:t>’</a:t>
            </a:r>
            <a:r>
              <a:rPr lang="en-US" altLang="zh-TW" sz="2800" smtClean="0"/>
              <a:t>s circulation theorem</a:t>
            </a:r>
          </a:p>
          <a:p>
            <a:pPr lvl="1" eaLnBrk="1" hangingPunct="1"/>
            <a:r>
              <a:rPr lang="en-US" altLang="zh-TW" smtClean="0"/>
              <a:t>The time rate of change of </a:t>
            </a:r>
            <a:r>
              <a:rPr lang="en-US" altLang="zh-TW" i="1" smtClean="0">
                <a:solidFill>
                  <a:schemeClr val="hlink"/>
                </a:solidFill>
              </a:rPr>
              <a:t>circulation</a:t>
            </a:r>
            <a:r>
              <a:rPr lang="en-US" altLang="zh-TW" smtClean="0"/>
              <a:t> around a closed curve consisting of the same fluid elements is </a:t>
            </a:r>
            <a:r>
              <a:rPr lang="en-US" altLang="zh-TW" i="1" smtClean="0">
                <a:solidFill>
                  <a:schemeClr val="hlink"/>
                </a:solidFill>
              </a:rPr>
              <a:t>zero</a:t>
            </a:r>
            <a:r>
              <a:rPr lang="en-US" altLang="zh-TW" smtClean="0"/>
              <a:t>.</a:t>
            </a:r>
            <a:endParaRPr lang="en-US" altLang="zh-TW" smtClean="0">
              <a:sym typeface="Symbol" pitchFamily="18" charset="2"/>
            </a:endParaRPr>
          </a:p>
        </p:txBody>
      </p:sp>
      <p:pic>
        <p:nvPicPr>
          <p:cNvPr id="115716" name="Picture 7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284538"/>
            <a:ext cx="4032250" cy="322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717" name="Picture 9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3284538"/>
            <a:ext cx="3744913" cy="319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3200" smtClean="0"/>
              <a:t>Classical thin airfoil theory</a:t>
            </a:r>
          </a:p>
        </p:txBody>
      </p:sp>
      <p:sp>
        <p:nvSpPr>
          <p:cNvPr id="1167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Goal </a:t>
            </a:r>
          </a:p>
          <a:p>
            <a:pPr lvl="1" eaLnBrk="1" hangingPunct="1"/>
            <a:r>
              <a:rPr lang="en-US" altLang="zh-TW" smtClean="0"/>
              <a:t>To calculate </a:t>
            </a:r>
            <a:r>
              <a:rPr lang="en-US" altLang="zh-TW" smtClean="0">
                <a:sym typeface="Symbol" pitchFamily="18" charset="2"/>
              </a:rPr>
              <a:t>(s) such that the camber line becomes a streamline</a:t>
            </a:r>
            <a:r>
              <a:rPr lang="en-US" altLang="zh-TW" smtClean="0"/>
              <a:t>.</a:t>
            </a:r>
          </a:p>
          <a:p>
            <a:pPr lvl="1" eaLnBrk="1" hangingPunct="1"/>
            <a:r>
              <a:rPr lang="en-US" altLang="zh-TW" smtClean="0"/>
              <a:t>Kutta condition </a:t>
            </a:r>
            <a:r>
              <a:rPr lang="en-US" altLang="zh-TW" smtClean="0">
                <a:sym typeface="Symbol" pitchFamily="18" charset="2"/>
              </a:rPr>
              <a:t>(TE)=0</a:t>
            </a:r>
            <a:r>
              <a:rPr lang="en-US" altLang="zh-TW" smtClean="0"/>
              <a:t> is satisfied.</a:t>
            </a:r>
          </a:p>
          <a:p>
            <a:pPr lvl="1" eaLnBrk="1" hangingPunct="1"/>
            <a:r>
              <a:rPr lang="en-US" altLang="zh-TW" smtClean="0"/>
              <a:t>Calculate </a:t>
            </a:r>
            <a:r>
              <a:rPr lang="en-US" altLang="zh-TW" smtClean="0">
                <a:sym typeface="Symbol" pitchFamily="18" charset="2"/>
              </a:rPr>
              <a:t> around the airfoil.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Calculate the lift via the Kutta-Joukowski theorem.</a:t>
            </a: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4495800" cy="50292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Approach </a:t>
            </a:r>
          </a:p>
          <a:p>
            <a:pPr lvl="1" eaLnBrk="1" hangingPunct="1"/>
            <a:r>
              <a:rPr lang="en-US" altLang="zh-TW" smtClean="0"/>
              <a:t>Place the vortex sheet on the chord line, whereas determine </a:t>
            </a:r>
            <a:r>
              <a:rPr lang="en-US" altLang="zh-TW" smtClean="0">
                <a:sym typeface="Symbol" pitchFamily="18" charset="2"/>
              </a:rPr>
              <a:t>=(x) to</a:t>
            </a:r>
            <a:r>
              <a:rPr lang="en-US" altLang="zh-TW" smtClean="0"/>
              <a:t> make </a:t>
            </a:r>
            <a:r>
              <a:rPr lang="en-US" altLang="zh-TW" smtClean="0">
                <a:solidFill>
                  <a:schemeClr val="hlink"/>
                </a:solidFill>
              </a:rPr>
              <a:t>camber line </a:t>
            </a:r>
            <a:r>
              <a:rPr lang="en-US" altLang="zh-TW" smtClean="0"/>
              <a:t>be a streamline.</a:t>
            </a:r>
          </a:p>
          <a:p>
            <a:pPr lvl="1" eaLnBrk="1" hangingPunct="1"/>
            <a:r>
              <a:rPr lang="en-US" altLang="zh-TW" smtClean="0"/>
              <a:t>Condition for camber line to</a:t>
            </a:r>
            <a:r>
              <a:rPr lang="en-US" altLang="zh-TW" smtClean="0">
                <a:solidFill>
                  <a:schemeClr val="hlink"/>
                </a:solidFill>
              </a:rPr>
              <a:t> </a:t>
            </a:r>
            <a:r>
              <a:rPr lang="en-US" altLang="zh-TW" smtClean="0"/>
              <a:t>be a streamline</a:t>
            </a:r>
          </a:p>
          <a:p>
            <a:pPr lvl="1" eaLnBrk="1" hangingPunct="1"/>
            <a:endParaRPr lang="en-US" altLang="zh-TW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where </a:t>
            </a:r>
            <a:r>
              <a:rPr lang="en-US" altLang="zh-TW" i="1" smtClean="0"/>
              <a:t>w'(s)</a:t>
            </a:r>
            <a:r>
              <a:rPr lang="en-US" altLang="zh-TW" smtClean="0"/>
              <a:t> is the component of velocity normal to the camber line.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1676400" y="4471988"/>
          <a:ext cx="2133600" cy="541337"/>
        </p:xfrm>
        <a:graphic>
          <a:graphicData uri="http://schemas.openxmlformats.org/presentationml/2006/ole">
            <p:oleObj spid="_x0000_s55298" name="Equation" r:id="rId3" imgW="952200" imgH="241200" progId="Equation.3">
              <p:embed/>
            </p:oleObj>
          </a:graphicData>
        </a:graphic>
      </p:graphicFrame>
      <p:pic>
        <p:nvPicPr>
          <p:cNvPr id="55300" name="Picture 9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1844675"/>
            <a:ext cx="36417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609600" y="1524000"/>
            <a:ext cx="4649788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Expression of </a:t>
            </a:r>
            <a:r>
              <a:rPr lang="en-US" altLang="zh-TW" i="1" smtClean="0"/>
              <a:t>V</a:t>
            </a:r>
            <a:r>
              <a:rPr lang="en-US" altLang="zh-TW" sz="1400" i="1" smtClean="0">
                <a:sym typeface="Symbol" pitchFamily="18" charset="2"/>
              </a:rPr>
              <a:t>,n</a:t>
            </a:r>
            <a:r>
              <a:rPr lang="en-US" altLang="zh-TW" smtClean="0">
                <a:sym typeface="Symbol" pitchFamily="18" charset="2"/>
              </a:rPr>
              <a:t> 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/>
              <a:t>For small </a:t>
            </a:r>
            <a:r>
              <a:rPr lang="en-US" altLang="zh-TW" smtClean="0">
                <a:sym typeface="Symbol" pitchFamily="18" charset="2"/>
              </a:rPr>
              <a:t>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i="1" smtClean="0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1371600" y="1925638"/>
          <a:ext cx="3810000" cy="893762"/>
        </p:xfrm>
        <a:graphic>
          <a:graphicData uri="http://schemas.openxmlformats.org/presentationml/2006/ole">
            <p:oleObj spid="_x0000_s56322" name="Equation" r:id="rId3" imgW="1841400" imgH="431640" progId="Equation.3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1368425" y="3352800"/>
          <a:ext cx="3889375" cy="1262063"/>
        </p:xfrm>
        <a:graphic>
          <a:graphicData uri="http://schemas.openxmlformats.org/presentationml/2006/ole">
            <p:oleObj spid="_x0000_s56323" name="Equation" r:id="rId4" imgW="1879560" imgH="609480" progId="Equation.3">
              <p:embed/>
            </p:oleObj>
          </a:graphicData>
        </a:graphic>
      </p:graphicFrame>
      <p:pic>
        <p:nvPicPr>
          <p:cNvPr id="56325" name="Picture 13" descr="4"/>
          <p:cNvPicPr>
            <a:picLocks noChangeAspect="1" noChangeArrowheads="1"/>
          </p:cNvPicPr>
          <p:nvPr/>
        </p:nvPicPr>
        <p:blipFill>
          <a:blip r:embed="rId5"/>
          <a:srcRect l="3709"/>
          <a:stretch>
            <a:fillRect/>
          </a:stretch>
        </p:blipFill>
        <p:spPr bwMode="auto">
          <a:xfrm>
            <a:off x="5292725" y="2349500"/>
            <a:ext cx="38512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484313"/>
            <a:ext cx="4494212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Expression for </a:t>
            </a:r>
            <a:r>
              <a:rPr lang="en-US" altLang="zh-TW" i="1" smtClean="0"/>
              <a:t>w(x)</a:t>
            </a:r>
          </a:p>
          <a:p>
            <a:pPr lvl="1" eaLnBrk="1" hangingPunct="1"/>
            <a:endParaRPr lang="en-US" altLang="zh-TW" i="1" smtClean="0"/>
          </a:p>
          <a:p>
            <a:pPr lvl="1" eaLnBrk="1" hangingPunct="1"/>
            <a:endParaRPr lang="en-US" altLang="zh-TW" i="1" smtClean="0"/>
          </a:p>
          <a:p>
            <a:pPr lvl="1" eaLnBrk="1" hangingPunct="1"/>
            <a:r>
              <a:rPr lang="en-US" altLang="zh-TW" smtClean="0"/>
              <a:t>Fundamental equation of thin airfoil theory</a:t>
            </a:r>
          </a:p>
          <a:p>
            <a:pPr lvl="1" eaLnBrk="1" hangingPunct="1"/>
            <a:endParaRPr lang="en-US" altLang="zh-TW" i="1" smtClean="0"/>
          </a:p>
          <a:p>
            <a:pPr lvl="1" eaLnBrk="1" hangingPunct="1"/>
            <a:endParaRPr lang="en-US" altLang="zh-TW" i="1" smtClean="0"/>
          </a:p>
          <a:p>
            <a:pPr lvl="1" eaLnBrk="1" hangingPunct="1"/>
            <a:endParaRPr lang="en-US" altLang="zh-TW" smtClean="0"/>
          </a:p>
          <a:p>
            <a:pPr eaLnBrk="1" hangingPunct="1">
              <a:buFont typeface="Wingdings" pitchFamily="2" charset="2"/>
              <a:buNone/>
            </a:pPr>
            <a:endParaRPr lang="en-US" altLang="zh-TW" sz="2800" smtClean="0"/>
          </a:p>
          <a:p>
            <a:pPr lvl="1" eaLnBrk="1" hangingPunct="1"/>
            <a:endParaRPr lang="en-US" altLang="zh-TW" sz="2000" smtClean="0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409700" y="3581400"/>
          <a:ext cx="3617913" cy="925513"/>
        </p:xfrm>
        <a:graphic>
          <a:graphicData uri="http://schemas.openxmlformats.org/presentationml/2006/ole">
            <p:oleObj spid="_x0000_s57346" name="Equation" r:id="rId3" imgW="1638000" imgH="419040" progId="Equation.3">
              <p:embed/>
            </p:oleObj>
          </a:graphicData>
        </a:graphic>
      </p:graphicFrame>
      <p:pic>
        <p:nvPicPr>
          <p:cNvPr id="57349" name="Picture 14" descr="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1331913" y="4437063"/>
            <a:ext cx="5545137" cy="2159000"/>
          </a:xfrm>
          <a:noFill/>
        </p:spPr>
      </p:pic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1371600" y="1828800"/>
          <a:ext cx="2895600" cy="938213"/>
        </p:xfrm>
        <a:graphic>
          <a:graphicData uri="http://schemas.openxmlformats.org/presentationml/2006/ole">
            <p:oleObj spid="_x0000_s57347" name="Equation" r:id="rId5" imgW="12952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7848600" cy="5040312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For symmetric airfoil (</a:t>
            </a:r>
            <a:r>
              <a:rPr lang="en-US" altLang="zh-TW" sz="2800" i="1" smtClean="0"/>
              <a:t>dz/dx</a:t>
            </a:r>
            <a:r>
              <a:rPr lang="en-US" altLang="zh-TW" sz="2800" smtClean="0"/>
              <a:t>=0)</a:t>
            </a:r>
          </a:p>
          <a:p>
            <a:pPr lvl="1" eaLnBrk="1" hangingPunct="1"/>
            <a:r>
              <a:rPr lang="en-US" altLang="zh-TW" smtClean="0"/>
              <a:t>Fundamental equation for </a:t>
            </a:r>
            <a:r>
              <a:rPr lang="en-US" altLang="zh-TW" smtClean="0">
                <a:sym typeface="Symbol" pitchFamily="18" charset="2"/>
              </a:rPr>
              <a:t>() 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Transformation of , </a:t>
            </a:r>
            <a:r>
              <a:rPr lang="en-US" altLang="zh-TW" i="1" smtClean="0">
                <a:sym typeface="Symbol" pitchFamily="18" charset="2"/>
              </a:rPr>
              <a:t>x</a:t>
            </a:r>
            <a:r>
              <a:rPr lang="en-US" altLang="zh-TW" smtClean="0">
                <a:sym typeface="Symbol" pitchFamily="18" charset="2"/>
              </a:rPr>
              <a:t> into  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Solution </a:t>
            </a:r>
            <a:endParaRPr lang="en-US" altLang="zh-TW" smtClean="0"/>
          </a:p>
          <a:p>
            <a:pPr lvl="1" eaLnBrk="1" hangingPunct="1"/>
            <a:endParaRPr lang="en-US" altLang="zh-TW" sz="2000" smtClean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371600" y="2438400"/>
          <a:ext cx="2692400" cy="925513"/>
        </p:xfrm>
        <a:graphic>
          <a:graphicData uri="http://schemas.openxmlformats.org/presentationml/2006/ole">
            <p:oleObj spid="_x0000_s58370" name="Equation" r:id="rId3" imgW="1218960" imgH="419040" progId="Equation.3">
              <p:embed/>
            </p:oleObj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447800" y="3779838"/>
          <a:ext cx="4683125" cy="868362"/>
        </p:xfrm>
        <a:graphic>
          <a:graphicData uri="http://schemas.openxmlformats.org/presentationml/2006/ole">
            <p:oleObj spid="_x0000_s58371" name="Equation" r:id="rId4" imgW="2120760" imgH="393480" progId="Equation.3">
              <p:embed/>
            </p:oleObj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403350" y="5029200"/>
          <a:ext cx="3168650" cy="868363"/>
        </p:xfrm>
        <a:graphic>
          <a:graphicData uri="http://schemas.openxmlformats.org/presentationml/2006/ole">
            <p:oleObj spid="_x0000_s58372" name="Equation" r:id="rId5" imgW="1434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28775"/>
            <a:ext cx="7704137" cy="4391025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Check on Kutta condition by L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Hospital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s rule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Total circulation around the airfoil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Lift per unit span</a:t>
            </a:r>
          </a:p>
        </p:txBody>
      </p:sp>
      <p:graphicFrame>
        <p:nvGraphicFramePr>
          <p:cNvPr id="59394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1563688" y="3359150"/>
          <a:ext cx="3463925" cy="811213"/>
        </p:xfrm>
        <a:graphic>
          <a:graphicData uri="http://schemas.openxmlformats.org/presentationml/2006/ole">
            <p:oleObj spid="_x0000_s59394" name="Equation" r:id="rId3" imgW="1409400" imgH="330120" progId="Equation.3">
              <p:embed/>
            </p:oleObj>
          </a:graphicData>
        </a:graphic>
      </p:graphicFrame>
      <p:graphicFrame>
        <p:nvGraphicFramePr>
          <p:cNvPr id="59395" name="Object 2"/>
          <p:cNvGraphicFramePr>
            <a:graphicFrameLocks noChangeAspect="1"/>
          </p:cNvGraphicFramePr>
          <p:nvPr/>
        </p:nvGraphicFramePr>
        <p:xfrm>
          <a:off x="1547813" y="2027238"/>
          <a:ext cx="3252787" cy="868362"/>
        </p:xfrm>
        <a:graphic>
          <a:graphicData uri="http://schemas.openxmlformats.org/presentationml/2006/ole">
            <p:oleObj spid="_x0000_s59395" name="Equation" r:id="rId4" imgW="1473120" imgH="393480" progId="Equation.3">
              <p:embed/>
            </p:oleObj>
          </a:graphicData>
        </a:graphic>
      </p:graphicFrame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1522413" y="4848225"/>
          <a:ext cx="3622675" cy="561975"/>
        </p:xfrm>
        <a:graphic>
          <a:graphicData uri="http://schemas.openxmlformats.org/presentationml/2006/ole">
            <p:oleObj spid="_x0000_s59396" name="Equation" r:id="rId5" imgW="14731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8151812" cy="446405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Lift coefficient and lift slope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Moment about leading edge and moment coefficient</a:t>
            </a:r>
          </a:p>
          <a:p>
            <a:pPr lvl="1" eaLnBrk="1" hangingPunct="1"/>
            <a:endParaRPr lang="en-US" altLang="zh-TW" smtClean="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395413" y="1987550"/>
          <a:ext cx="4014787" cy="1041400"/>
        </p:xfrm>
        <a:graphic>
          <a:graphicData uri="http://schemas.openxmlformats.org/presentationml/2006/ole">
            <p:oleObj spid="_x0000_s60418" name="Equation" r:id="rId3" imgW="1663560" imgH="431640" progId="Equation.3">
              <p:embed/>
            </p:oleObj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1460500" y="3300413"/>
          <a:ext cx="4254500" cy="2033587"/>
        </p:xfrm>
        <a:graphic>
          <a:graphicData uri="http://schemas.openxmlformats.org/presentationml/2006/ole">
            <p:oleObj spid="_x0000_s60419" name="Equation" r:id="rId4" imgW="1752480" imgH="838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84313"/>
            <a:ext cx="7550150" cy="4681537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Moment coefficient about quarter-chord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For symmetric airfoil, the </a:t>
            </a:r>
            <a:r>
              <a:rPr lang="en-US" altLang="zh-TW" smtClean="0">
                <a:solidFill>
                  <a:schemeClr val="hlink"/>
                </a:solidFill>
              </a:rPr>
              <a:t>quarter-chord point</a:t>
            </a:r>
            <a:r>
              <a:rPr lang="en-US" altLang="zh-TW" smtClean="0"/>
              <a:t> is both the </a:t>
            </a:r>
            <a:r>
              <a:rPr lang="en-US" altLang="zh-TW" i="1" smtClean="0">
                <a:solidFill>
                  <a:schemeClr val="hlink"/>
                </a:solidFill>
              </a:rPr>
              <a:t>center of pressure</a:t>
            </a:r>
            <a:r>
              <a:rPr lang="en-US" altLang="zh-TW" smtClean="0"/>
              <a:t> and the </a:t>
            </a:r>
            <a:r>
              <a:rPr lang="en-US" altLang="zh-TW" i="1" smtClean="0">
                <a:solidFill>
                  <a:schemeClr val="hlink"/>
                </a:solidFill>
              </a:rPr>
              <a:t>aerodynamic center</a:t>
            </a:r>
            <a:r>
              <a:rPr lang="en-US" altLang="zh-TW" smtClean="0"/>
              <a:t>.</a:t>
            </a:r>
          </a:p>
          <a:p>
            <a:pPr lvl="1" eaLnBrk="1" hangingPunct="1"/>
            <a:endParaRPr lang="en-US" altLang="zh-TW" sz="2000" smtClean="0"/>
          </a:p>
          <a:p>
            <a:pPr lvl="1" eaLnBrk="1" hangingPunct="1"/>
            <a:endParaRPr lang="en-US" altLang="zh-TW" sz="2000" smtClean="0"/>
          </a:p>
          <a:p>
            <a:pPr lvl="1" eaLnBrk="1" hangingPunct="1"/>
            <a:endParaRPr lang="en-US" altLang="zh-TW" sz="2000" smtClean="0"/>
          </a:p>
          <a:p>
            <a:pPr lvl="1" eaLnBrk="1" hangingPunct="1"/>
            <a:endParaRPr lang="en-US" altLang="zh-TW" sz="2000" smtClean="0"/>
          </a:p>
          <a:p>
            <a:pPr lvl="1" eaLnBrk="1" hangingPunct="1"/>
            <a:endParaRPr lang="en-US" altLang="zh-TW" sz="2000" smtClean="0"/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600200" y="1719263"/>
          <a:ext cx="2646363" cy="1633537"/>
        </p:xfrm>
        <a:graphic>
          <a:graphicData uri="http://schemas.openxmlformats.org/presentationml/2006/ole">
            <p:oleObj spid="_x0000_s61442" name="Equation" r:id="rId3" imgW="102852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3200" smtClean="0"/>
              <a:t>The cambered airfoil</a:t>
            </a:r>
          </a:p>
        </p:txBody>
      </p:sp>
      <p:sp>
        <p:nvSpPr>
          <p:cNvPr id="6247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57338"/>
            <a:ext cx="7981950" cy="4403725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Approach </a:t>
            </a:r>
          </a:p>
          <a:p>
            <a:pPr lvl="1" eaLnBrk="1" hangingPunct="1"/>
            <a:r>
              <a:rPr lang="en-US" altLang="zh-TW" smtClean="0"/>
              <a:t>Fundamental equation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Solution 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Coefficients </a:t>
            </a:r>
            <a:r>
              <a:rPr lang="en-US" altLang="zh-TW" i="1" smtClean="0">
                <a:sym typeface="Symbol" pitchFamily="18" charset="2"/>
              </a:rPr>
              <a:t>A</a:t>
            </a:r>
            <a:r>
              <a:rPr lang="en-US" altLang="zh-TW" sz="1400" i="1" smtClean="0">
                <a:sym typeface="Symbol" pitchFamily="18" charset="2"/>
              </a:rPr>
              <a:t>0</a:t>
            </a:r>
            <a:r>
              <a:rPr lang="en-US" altLang="zh-TW" smtClean="0">
                <a:sym typeface="Symbol" pitchFamily="18" charset="2"/>
              </a:rPr>
              <a:t> and </a:t>
            </a:r>
            <a:r>
              <a:rPr lang="en-US" altLang="zh-TW" i="1" smtClean="0">
                <a:sym typeface="Symbol" pitchFamily="18" charset="2"/>
              </a:rPr>
              <a:t>A</a:t>
            </a:r>
            <a:r>
              <a:rPr lang="en-US" altLang="zh-TW" sz="1400" i="1" smtClean="0">
                <a:sym typeface="Symbol" pitchFamily="18" charset="2"/>
              </a:rPr>
              <a:t>n</a:t>
            </a:r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377950" y="2438400"/>
          <a:ext cx="4787900" cy="1017588"/>
        </p:xfrm>
        <a:graphic>
          <a:graphicData uri="http://schemas.openxmlformats.org/presentationml/2006/ole">
            <p:oleObj spid="_x0000_s62466" name="Equation" r:id="rId3" imgW="2031840" imgH="431640" progId="Equation.3">
              <p:embed/>
            </p:oleObj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1524000" y="3657600"/>
          <a:ext cx="5216525" cy="1008063"/>
        </p:xfrm>
        <a:graphic>
          <a:graphicData uri="http://schemas.openxmlformats.org/presentationml/2006/ole">
            <p:oleObj spid="_x0000_s62467" name="Equation" r:id="rId4" imgW="2361960" imgH="457200" progId="Equation.3">
              <p:embed/>
            </p:oleObj>
          </a:graphicData>
        </a:graphic>
      </p:graphicFrame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1447800" y="5051425"/>
          <a:ext cx="6629400" cy="914400"/>
        </p:xfrm>
        <a:graphic>
          <a:graphicData uri="http://schemas.openxmlformats.org/presentationml/2006/ole">
            <p:oleObj spid="_x0000_s62468" name="Equation" r:id="rId5" imgW="2857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Chap.4</a:t>
            </a:r>
          </a:p>
        </p:txBody>
      </p:sp>
      <p:sp>
        <p:nvSpPr>
          <p:cNvPr id="111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219200" y="2514600"/>
            <a:ext cx="7010400" cy="3276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zh-TW" sz="4000" smtClean="0"/>
              <a:t>Incompressible Flow over Airfoils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22300" y="1474788"/>
            <a:ext cx="77597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Aerodynamic coefficients</a:t>
            </a:r>
            <a:endParaRPr lang="el-GR" altLang="zh-TW" sz="2800" smtClean="0"/>
          </a:p>
          <a:p>
            <a:pPr lvl="1" eaLnBrk="1" hangingPunct="1"/>
            <a:r>
              <a:rPr lang="en-US" altLang="zh-TW" smtClean="0"/>
              <a:t>Lift coefficient and slope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Form thin airfoil theory, the </a:t>
            </a:r>
            <a:r>
              <a:rPr lang="en-US" altLang="zh-TW" smtClean="0">
                <a:solidFill>
                  <a:schemeClr val="hlink"/>
                </a:solidFill>
              </a:rPr>
              <a:t>lift slope</a:t>
            </a:r>
            <a:r>
              <a:rPr lang="en-US" altLang="zh-TW" smtClean="0"/>
              <a:t> is always </a:t>
            </a:r>
            <a:r>
              <a:rPr lang="en-US" altLang="zh-TW" smtClean="0">
                <a:solidFill>
                  <a:schemeClr val="hlink"/>
                </a:solidFill>
              </a:rPr>
              <a:t>2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 </a:t>
            </a:r>
            <a:r>
              <a:rPr lang="en-US" altLang="zh-TW" smtClean="0">
                <a:sym typeface="Symbol" pitchFamily="18" charset="2"/>
              </a:rPr>
              <a:t>for any shape airfoil.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Thin airfoil theory also provides a means to predict the angle of zero lift.</a:t>
            </a:r>
            <a:endParaRPr lang="en-US" altLang="zh-TW" smtClean="0"/>
          </a:p>
        </p:txBody>
      </p:sp>
      <p:graphicFrame>
        <p:nvGraphicFramePr>
          <p:cNvPr id="63490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1601788" y="4865688"/>
          <a:ext cx="4721225" cy="989012"/>
        </p:xfrm>
        <a:graphic>
          <a:graphicData uri="http://schemas.openxmlformats.org/presentationml/2006/ole">
            <p:oleObj spid="_x0000_s63490" name="Equation" r:id="rId3" imgW="1879560" imgH="393480" progId="Equation.3">
              <p:embed/>
            </p:oleObj>
          </a:graphicData>
        </a:graphic>
      </p:graphicFrame>
      <p:graphicFrame>
        <p:nvGraphicFramePr>
          <p:cNvPr id="63491" name="Object 2"/>
          <p:cNvGraphicFramePr>
            <a:graphicFrameLocks noChangeAspect="1"/>
          </p:cNvGraphicFramePr>
          <p:nvPr/>
        </p:nvGraphicFramePr>
        <p:xfrm>
          <a:off x="1379538" y="2322513"/>
          <a:ext cx="6850062" cy="1030287"/>
        </p:xfrm>
        <a:graphic>
          <a:graphicData uri="http://schemas.openxmlformats.org/presentationml/2006/ole">
            <p:oleObj spid="_x0000_s63491" name="Equation" r:id="rId4" imgW="28699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114800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sym typeface="Symbol" pitchFamily="18" charset="2"/>
              </a:rPr>
              <a:t>Moment coefficients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For cambered airfoil, the quarter-chord point is </a:t>
            </a:r>
            <a:r>
              <a:rPr lang="en-US" altLang="zh-TW" i="1" smtClean="0">
                <a:solidFill>
                  <a:schemeClr val="hlink"/>
                </a:solidFill>
                <a:sym typeface="Symbol" pitchFamily="18" charset="2"/>
              </a:rPr>
              <a:t>not</a:t>
            </a:r>
            <a:r>
              <a:rPr lang="en-US" altLang="zh-TW" smtClean="0">
                <a:sym typeface="Symbol" pitchFamily="18" charset="2"/>
              </a:rPr>
              <a:t> the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center of pressure</a:t>
            </a:r>
            <a:r>
              <a:rPr lang="en-US" altLang="zh-TW" smtClean="0">
                <a:sym typeface="Symbol" pitchFamily="18" charset="2"/>
              </a:rPr>
              <a:t>, but still is the theoretical location of the aerodynamic center. </a:t>
            </a:r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1524000" y="1981200"/>
          <a:ext cx="3709988" cy="1943100"/>
        </p:xfrm>
        <a:graphic>
          <a:graphicData uri="http://schemas.openxmlformats.org/presentationml/2006/ole">
            <p:oleObj spid="_x0000_s64514" name="Equation" r:id="rId3" imgW="1600200" imgH="838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7621588" cy="4114800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sym typeface="Symbol" pitchFamily="18" charset="2"/>
              </a:rPr>
              <a:t>The location of the center of pressure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Since 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the center of pressure is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not </a:t>
            </a:r>
            <a:r>
              <a:rPr lang="en-US" altLang="zh-TW" smtClean="0">
                <a:sym typeface="Symbol" pitchFamily="18" charset="2"/>
              </a:rPr>
              <a:t>convenient for drawing the force system. Rather, the aerodynamic center is more convenient.</a:t>
            </a:r>
          </a:p>
          <a:p>
            <a:pPr lvl="1" eaLnBrk="1" hangingPunct="1"/>
            <a:r>
              <a:rPr lang="en-US" altLang="zh-TW" smtClean="0"/>
              <a:t>The location of aerodynamic center</a:t>
            </a:r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1447800" y="1828800"/>
          <a:ext cx="3124200" cy="1006475"/>
        </p:xfrm>
        <a:graphic>
          <a:graphicData uri="http://schemas.openxmlformats.org/presentationml/2006/ole">
            <p:oleObj spid="_x0000_s65538" name="Equation" r:id="rId3" imgW="1498320" imgH="482400" progId="Equation.3">
              <p:embed/>
            </p:oleObj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1371600" y="3200400"/>
          <a:ext cx="2516188" cy="503238"/>
        </p:xfrm>
        <a:graphic>
          <a:graphicData uri="http://schemas.openxmlformats.org/presentationml/2006/ole">
            <p:oleObj spid="_x0000_s65539" name="Equation" r:id="rId4" imgW="1206360" imgH="241200" progId="Equation.3">
              <p:embed/>
            </p:oleObj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1371600" y="5257800"/>
          <a:ext cx="6553200" cy="985838"/>
        </p:xfrm>
        <a:graphic>
          <a:graphicData uri="http://schemas.openxmlformats.org/presentationml/2006/ole">
            <p:oleObj spid="_x0000_s65540" name="Equation" r:id="rId5" imgW="29588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3200" smtClean="0"/>
              <a:t>The vortex panel numerical method</a:t>
            </a:r>
          </a:p>
        </p:txBody>
      </p:sp>
      <p:sp>
        <p:nvSpPr>
          <p:cNvPr id="665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8151812" cy="4919662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Why to use this method </a:t>
            </a:r>
          </a:p>
          <a:p>
            <a:pPr lvl="1" eaLnBrk="1" hangingPunct="1"/>
            <a:r>
              <a:rPr lang="en-US" altLang="zh-TW" smtClean="0"/>
              <a:t>For airfoil thickness larger than </a:t>
            </a:r>
            <a:r>
              <a:rPr lang="en-US" altLang="zh-TW" smtClean="0">
                <a:solidFill>
                  <a:schemeClr val="hlink"/>
                </a:solidFill>
              </a:rPr>
              <a:t>12%</a:t>
            </a:r>
            <a:r>
              <a:rPr lang="en-US" altLang="zh-TW" smtClean="0"/>
              <a:t>, or </a:t>
            </a:r>
            <a:r>
              <a:rPr lang="en-US" altLang="zh-TW" smtClean="0">
                <a:solidFill>
                  <a:schemeClr val="hlink"/>
                </a:solidFill>
              </a:rPr>
              <a:t>high angle of attack</a:t>
            </a:r>
            <a:r>
              <a:rPr lang="en-US" altLang="zh-TW" smtClean="0"/>
              <a:t>, results from thin airfoil theory are </a:t>
            </a:r>
            <a:r>
              <a:rPr lang="en-US" altLang="zh-TW" smtClean="0">
                <a:solidFill>
                  <a:schemeClr val="hlink"/>
                </a:solidFill>
              </a:rPr>
              <a:t>not</a:t>
            </a:r>
            <a:r>
              <a:rPr lang="en-US" altLang="zh-TW" smtClean="0"/>
              <a:t> good enough to agree with the experimental data.</a:t>
            </a:r>
          </a:p>
          <a:p>
            <a:pPr eaLnBrk="1" hangingPunct="1"/>
            <a:r>
              <a:rPr lang="en-US" altLang="zh-TW" sz="2800" smtClean="0"/>
              <a:t>Approach</a:t>
            </a:r>
          </a:p>
          <a:p>
            <a:pPr lvl="1" eaLnBrk="1" hangingPunct="1"/>
            <a:r>
              <a:rPr lang="en-US" altLang="zh-TW" smtClean="0"/>
              <a:t>Approximate the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airfoil surface by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a series of straight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panels with strength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     which is to be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determined.</a:t>
            </a: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1403350" y="5410200"/>
          <a:ext cx="425450" cy="577850"/>
        </p:xfrm>
        <a:graphic>
          <a:graphicData uri="http://schemas.openxmlformats.org/presentationml/2006/ole">
            <p:oleObj spid="_x0000_s66562" name="Equation" r:id="rId3" imgW="177480" imgH="241200" progId="Equation.3">
              <p:embed/>
            </p:oleObj>
          </a:graphicData>
        </a:graphic>
      </p:graphicFrame>
      <p:pic>
        <p:nvPicPr>
          <p:cNvPr id="66565" name="Picture 14" descr="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49738" y="3213100"/>
            <a:ext cx="4859337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The velocity potential induced at P due to the </a:t>
            </a:r>
            <a:r>
              <a:rPr lang="en-US" altLang="zh-TW" i="1" smtClean="0"/>
              <a:t>j </a:t>
            </a:r>
            <a:r>
              <a:rPr lang="en-US" altLang="zh-TW" smtClean="0"/>
              <a:t>th panel is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The total potential at P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Put P at the control point of </a:t>
            </a:r>
            <a:r>
              <a:rPr lang="en-US" altLang="zh-TW" i="1" smtClean="0"/>
              <a:t>i</a:t>
            </a:r>
            <a:r>
              <a:rPr lang="en-US" altLang="zh-TW" smtClean="0"/>
              <a:t> th panel</a:t>
            </a:r>
            <a:endParaRPr lang="el-GR" altLang="zh-TW" smtClean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524000" y="2074863"/>
          <a:ext cx="6172200" cy="1125537"/>
        </p:xfrm>
        <a:graphic>
          <a:graphicData uri="http://schemas.openxmlformats.org/presentationml/2006/ole">
            <p:oleObj spid="_x0000_s67586" name="Equation" r:id="rId3" imgW="2577960" imgH="469800" progId="Equation.3">
              <p:embed/>
            </p:oleObj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1600200" y="3476625"/>
          <a:ext cx="5016500" cy="1095375"/>
        </p:xfrm>
        <a:graphic>
          <a:graphicData uri="http://schemas.openxmlformats.org/presentationml/2006/ole">
            <p:oleObj spid="_x0000_s67587" name="Equation" r:id="rId4" imgW="2095200" imgH="457200" progId="Equation.3">
              <p:embed/>
            </p:oleObj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1600200" y="4800600"/>
          <a:ext cx="3983038" cy="1095375"/>
        </p:xfrm>
        <a:graphic>
          <a:graphicData uri="http://schemas.openxmlformats.org/presentationml/2006/ole">
            <p:oleObj spid="_x0000_s67588" name="Equation" r:id="rId5" imgW="16635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The normal component of the velocity is zero at the control points, i.e.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We then have </a:t>
            </a:r>
            <a:r>
              <a:rPr lang="en-US" altLang="zh-TW" i="1" smtClean="0"/>
              <a:t>n</a:t>
            </a:r>
            <a:r>
              <a:rPr lang="en-US" altLang="zh-TW" smtClean="0"/>
              <a:t>  linear algebraic equation with </a:t>
            </a:r>
            <a:r>
              <a:rPr lang="en-US" altLang="zh-TW" i="1" smtClean="0"/>
              <a:t>n</a:t>
            </a:r>
            <a:r>
              <a:rPr lang="en-US" altLang="zh-TW" smtClean="0"/>
              <a:t> unknowns.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1524000" y="2319338"/>
          <a:ext cx="6640513" cy="2405062"/>
        </p:xfrm>
        <a:graphic>
          <a:graphicData uri="http://schemas.openxmlformats.org/presentationml/2006/ole">
            <p:oleObj spid="_x0000_s68610" name="Equation" r:id="rId3" imgW="2844720" imgH="102852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5030788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Kutta condition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To impose the Kutta condition, we choose to ignore one of the control points.</a:t>
            </a:r>
          </a:p>
          <a:p>
            <a:pPr lvl="1" eaLnBrk="1" hangingPunct="1"/>
            <a:r>
              <a:rPr lang="en-US" altLang="zh-TW" smtClean="0"/>
              <a:t>The need to ignore one of the control points introduces some arbitrariness in the numerical solution.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1524000" y="2184400"/>
          <a:ext cx="2971800" cy="482600"/>
        </p:xfrm>
        <a:graphic>
          <a:graphicData uri="http://schemas.openxmlformats.org/presentationml/2006/ole">
            <p:oleObj spid="_x0000_s69634" name="Equation" r:id="rId3" imgW="1409400" imgH="228600" progId="Equation.3">
              <p:embed/>
            </p:oleObj>
          </a:graphicData>
        </a:graphic>
      </p:graphicFrame>
      <p:pic>
        <p:nvPicPr>
          <p:cNvPr id="69636" name="Picture 7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063" y="2852738"/>
            <a:ext cx="3313112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1143000"/>
          </a:xfrm>
        </p:spPr>
        <p:txBody>
          <a:bodyPr/>
          <a:lstStyle/>
          <a:p>
            <a:pPr marL="838200" indent="-838200" eaLnBrk="1" hangingPunct="1"/>
            <a:r>
              <a:rPr lang="en-US" altLang="zh-TW" sz="3200" smtClean="0"/>
              <a:t>OUTLINE</a:t>
            </a:r>
          </a:p>
        </p:txBody>
      </p:sp>
      <p:sp>
        <p:nvSpPr>
          <p:cNvPr id="1126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Airfoil nomenclature and characteristics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The vortex sheet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The Kutta condition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Kelvin</a:t>
            </a:r>
            <a:r>
              <a:rPr lang="en-US" altLang="zh-TW" sz="2800" smtClean="0">
                <a:latin typeface="Times New Roman" pitchFamily="18" charset="0"/>
              </a:rPr>
              <a:t>’</a:t>
            </a:r>
            <a:r>
              <a:rPr lang="en-US" altLang="zh-TW" sz="2800" smtClean="0"/>
              <a:t>s circulation theorem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Classical thin airfoil theory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The cambered airfoil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z="2800" smtClean="0"/>
              <a:t>The vortex panel numerical method</a:t>
            </a: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Airfoil nomenclature and characteristics</a:t>
            </a:r>
          </a:p>
        </p:txBody>
      </p:sp>
      <p:sp>
        <p:nvSpPr>
          <p:cNvPr id="1136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Nomenclature</a:t>
            </a:r>
          </a:p>
        </p:txBody>
      </p:sp>
      <p:pic>
        <p:nvPicPr>
          <p:cNvPr id="113668" name="Picture 7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2636838"/>
            <a:ext cx="7345363" cy="235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/>
              <a:t>Characteristics</a:t>
            </a:r>
          </a:p>
        </p:txBody>
      </p:sp>
      <p:pic>
        <p:nvPicPr>
          <p:cNvPr id="114691" name="Picture 10" descr="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76913" y="1905000"/>
            <a:ext cx="1857375" cy="1981200"/>
          </a:xfrm>
          <a:noFill/>
        </p:spPr>
      </p:pic>
      <p:pic>
        <p:nvPicPr>
          <p:cNvPr id="114692" name="Picture 13" descr="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755650" y="2735263"/>
            <a:ext cx="4248150" cy="26971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3200" smtClean="0"/>
              <a:t>The vortex sheet</a:t>
            </a:r>
          </a:p>
        </p:txBody>
      </p:sp>
      <p:sp>
        <p:nvSpPr>
          <p:cNvPr id="5120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426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Vortex sheet with strength </a:t>
            </a:r>
            <a:r>
              <a:rPr lang="en-US" altLang="zh-TW" sz="2800" smtClean="0">
                <a:sym typeface="Symbol" pitchFamily="18" charset="2"/>
              </a:rPr>
              <a:t>=(s)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Velocity at </a:t>
            </a:r>
            <a:r>
              <a:rPr lang="en-US" altLang="zh-TW" i="1" smtClean="0"/>
              <a:t>P</a:t>
            </a:r>
            <a:r>
              <a:rPr lang="en-US" altLang="zh-TW" smtClean="0"/>
              <a:t> induced by a small section of vortex sheet of strength </a:t>
            </a:r>
            <a:r>
              <a:rPr lang="en-US" altLang="zh-TW" smtClean="0">
                <a:sym typeface="Symbol" pitchFamily="18" charset="2"/>
              </a:rPr>
              <a:t></a:t>
            </a:r>
            <a:r>
              <a:rPr lang="en-US" altLang="zh-TW" i="1" smtClean="0">
                <a:sym typeface="Symbol" pitchFamily="18" charset="2"/>
              </a:rPr>
              <a:t>ds</a:t>
            </a:r>
            <a:r>
              <a:rPr lang="en-US" altLang="zh-TW" i="1" smtClean="0"/>
              <a:t> 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i="1" smtClean="0"/>
          </a:p>
          <a:p>
            <a:pPr lvl="1" eaLnBrk="1" hangingPunct="1">
              <a:lnSpc>
                <a:spcPct val="90000"/>
              </a:lnSpc>
            </a:pPr>
            <a:endParaRPr lang="en-US" altLang="zh-TW" i="1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For velocity potential (to avoid vector addition as for velocity)</a:t>
            </a: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1676400" y="3505200"/>
          <a:ext cx="1600200" cy="841375"/>
        </p:xfrm>
        <a:graphic>
          <a:graphicData uri="http://schemas.openxmlformats.org/presentationml/2006/ole">
            <p:oleObj spid="_x0000_s51202" name="Equation" r:id="rId3" imgW="749160" imgH="393480" progId="Equation.3">
              <p:embed/>
            </p:oleObj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1622425" y="5330825"/>
          <a:ext cx="1708150" cy="841375"/>
        </p:xfrm>
        <a:graphic>
          <a:graphicData uri="http://schemas.openxmlformats.org/presentationml/2006/ole">
            <p:oleObj spid="_x0000_s51203" name="Equation" r:id="rId4" imgW="799920" imgH="393480" progId="Equation.3">
              <p:embed/>
            </p:oleObj>
          </a:graphicData>
        </a:graphic>
      </p:graphicFrame>
      <p:pic>
        <p:nvPicPr>
          <p:cNvPr id="51206" name="Picture 8" descr="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5238" y="1428750"/>
            <a:ext cx="3960812" cy="322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4724400" cy="48006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The velocity potential at P due to entire vortex sheet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The circulation around the vortex sheet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The local jump in tangential velocity across the vortex sheet is equal to </a:t>
            </a:r>
            <a:r>
              <a:rPr lang="en-US" altLang="zh-TW" smtClean="0">
                <a:sym typeface="Symbol" pitchFamily="18" charset="2"/>
              </a:rPr>
              <a:t>.</a:t>
            </a:r>
            <a:endParaRPr lang="en-US" altLang="zh-TW" smtClean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1641475" y="2435225"/>
          <a:ext cx="2168525" cy="841375"/>
        </p:xfrm>
        <a:graphic>
          <a:graphicData uri="http://schemas.openxmlformats.org/presentationml/2006/ole">
            <p:oleObj spid="_x0000_s52226" name="Equation" r:id="rId3" imgW="1015920" imgH="39348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1752600" y="4246563"/>
          <a:ext cx="1436688" cy="706437"/>
        </p:xfrm>
        <a:graphic>
          <a:graphicData uri="http://schemas.openxmlformats.org/presentationml/2006/ole">
            <p:oleObj spid="_x0000_s52227" name="Equation" r:id="rId4" imgW="672840" imgH="330120" progId="Equation.3">
              <p:embed/>
            </p:oleObj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5715000" y="5226050"/>
          <a:ext cx="3048000" cy="488950"/>
        </p:xfrm>
        <a:graphic>
          <a:graphicData uri="http://schemas.openxmlformats.org/presentationml/2006/ole">
            <p:oleObj spid="_x0000_s52228" name="Equation" r:id="rId5" imgW="1346040" imgH="215640" progId="Equation.3">
              <p:embed/>
            </p:oleObj>
          </a:graphicData>
        </a:graphic>
      </p:graphicFrame>
      <p:pic>
        <p:nvPicPr>
          <p:cNvPr id="52230" name="Picture 9" descr="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60000">
            <a:off x="5438775" y="2489200"/>
            <a:ext cx="3097213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Calculate </a:t>
            </a:r>
            <a:r>
              <a:rPr lang="en-US" altLang="zh-TW" smtClean="0">
                <a:sym typeface="Symbol" pitchFamily="18" charset="2"/>
              </a:rPr>
              <a:t>(s) such that the induced velocity field when added to V</a:t>
            </a:r>
            <a:r>
              <a:rPr lang="en-US" altLang="zh-TW" sz="1600" smtClean="0">
                <a:sym typeface="Symbol" pitchFamily="18" charset="2"/>
              </a:rPr>
              <a:t></a:t>
            </a:r>
            <a:r>
              <a:rPr lang="en-US" altLang="zh-TW" smtClean="0">
                <a:sym typeface="Symbol" pitchFamily="18" charset="2"/>
              </a:rPr>
              <a:t> will make the vortex sheet (hence the airfoil surface) </a:t>
            </a:r>
            <a:r>
              <a:rPr lang="en-US" altLang="zh-TW" i="1" smtClean="0">
                <a:solidFill>
                  <a:schemeClr val="hlink"/>
                </a:solidFill>
                <a:sym typeface="Symbol" pitchFamily="18" charset="2"/>
              </a:rPr>
              <a:t>a streamline of the flow</a:t>
            </a:r>
            <a:r>
              <a:rPr lang="en-US" altLang="zh-TW" smtClean="0">
                <a:sym typeface="Symbol" pitchFamily="18" charset="2"/>
              </a:rPr>
              <a:t>.</a:t>
            </a:r>
            <a:endParaRPr lang="en-US" altLang="zh-TW" smtClean="0"/>
          </a:p>
          <a:p>
            <a:pPr lvl="1" eaLnBrk="1" hangingPunct="1"/>
            <a:r>
              <a:rPr lang="en-US" altLang="zh-TW" smtClean="0"/>
              <a:t>The resulting lift is given by Kutta-Joukowski theorem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Thin airfoil approximation</a:t>
            </a: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1447800" y="3581400"/>
          <a:ext cx="1524000" cy="430213"/>
        </p:xfrm>
        <a:graphic>
          <a:graphicData uri="http://schemas.openxmlformats.org/presentationml/2006/ole">
            <p:oleObj spid="_x0000_s53250" name="Equation" r:id="rId3" imgW="761760" imgH="215640" progId="Equation.3">
              <p:embed/>
            </p:oleObj>
          </a:graphicData>
        </a:graphic>
      </p:graphicFrame>
      <p:pic>
        <p:nvPicPr>
          <p:cNvPr id="53252" name="Picture 6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4581525"/>
            <a:ext cx="7272337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3200" smtClean="0"/>
              <a:t>The Kutta condition</a:t>
            </a:r>
          </a:p>
        </p:txBody>
      </p:sp>
      <p:sp>
        <p:nvSpPr>
          <p:cNvPr id="542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Statement of the Kutta condition</a:t>
            </a:r>
          </a:p>
          <a:p>
            <a:pPr lvl="1" eaLnBrk="1" hangingPunct="1"/>
            <a:r>
              <a:rPr lang="en-US" altLang="zh-TW" smtClean="0"/>
              <a:t>The value of </a:t>
            </a:r>
            <a:r>
              <a:rPr lang="en-US" altLang="zh-TW" smtClean="0">
                <a:sym typeface="Symbol" pitchFamily="18" charset="2"/>
              </a:rPr>
              <a:t> around the airfoil is such that the flow leaves the trailing edge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smoothly</a:t>
            </a:r>
            <a:r>
              <a:rPr lang="en-US" altLang="zh-TW" smtClean="0">
                <a:sym typeface="Symbol" pitchFamily="18" charset="2"/>
              </a:rPr>
              <a:t>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If the trailing edge angle is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finite</a:t>
            </a:r>
            <a:r>
              <a:rPr lang="en-US" altLang="zh-TW" smtClean="0">
                <a:sym typeface="Symbol" pitchFamily="18" charset="2"/>
              </a:rPr>
              <a:t>, then the trailing edge is a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stagnation</a:t>
            </a:r>
            <a:r>
              <a:rPr lang="en-US" altLang="zh-TW" smtClean="0">
                <a:sym typeface="Symbol" pitchFamily="18" charset="2"/>
              </a:rPr>
              <a:t> point.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If the trailing edge is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cusped</a:t>
            </a:r>
            <a:r>
              <a:rPr lang="en-US" altLang="zh-TW" smtClean="0">
                <a:sym typeface="Symbol" pitchFamily="18" charset="2"/>
              </a:rPr>
              <a:t>, then the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velocity</a:t>
            </a:r>
            <a:r>
              <a:rPr lang="en-US" altLang="zh-TW" smtClean="0">
                <a:sym typeface="Symbol" pitchFamily="18" charset="2"/>
              </a:rPr>
              <a:t> leaving the top and bottom surface at the trailing edge are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finite and equal</a:t>
            </a:r>
            <a:r>
              <a:rPr lang="en-US" altLang="zh-TW" smtClean="0">
                <a:sym typeface="Symbol" pitchFamily="18" charset="2"/>
              </a:rPr>
              <a:t>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Expression in terms of </a:t>
            </a: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676400" y="5257800"/>
          <a:ext cx="1273175" cy="398463"/>
        </p:xfrm>
        <a:graphic>
          <a:graphicData uri="http://schemas.openxmlformats.org/presentationml/2006/ole">
            <p:oleObj spid="_x0000_s54274" name="Equation" r:id="rId3" imgW="647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748</TotalTime>
  <Words>689</Words>
  <Application>Microsoft Office PowerPoint</Application>
  <PresentationFormat>On-screen Show (4:3)</PresentationFormat>
  <Paragraphs>152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Tahoma</vt:lpstr>
      <vt:lpstr>新細明體</vt:lpstr>
      <vt:lpstr>Arial</vt:lpstr>
      <vt:lpstr>Calibri</vt:lpstr>
      <vt:lpstr>微軟正黑體</vt:lpstr>
      <vt:lpstr>Constantia</vt:lpstr>
      <vt:lpstr>Wingdings 2</vt:lpstr>
      <vt:lpstr>Majalla UI</vt:lpstr>
      <vt:lpstr>Wingdings</vt:lpstr>
      <vt:lpstr>Symbol</vt:lpstr>
      <vt:lpstr>Times New Roman</vt:lpstr>
      <vt:lpstr>Flow</vt:lpstr>
      <vt:lpstr>Microsoft 方程式編輯器 3.0</vt:lpstr>
      <vt:lpstr>Slide 1</vt:lpstr>
      <vt:lpstr>Chap.4</vt:lpstr>
      <vt:lpstr>OUTLINE</vt:lpstr>
      <vt:lpstr>Airfoil nomenclature and characteristics</vt:lpstr>
      <vt:lpstr>Slide 5</vt:lpstr>
      <vt:lpstr> The vortex sheet</vt:lpstr>
      <vt:lpstr>Slide 7</vt:lpstr>
      <vt:lpstr>Slide 8</vt:lpstr>
      <vt:lpstr> The Kutta condition</vt:lpstr>
      <vt:lpstr> Kelvin’s circulation theorem</vt:lpstr>
      <vt:lpstr> Classical thin airfoil theory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 The cambered airfoil</vt:lpstr>
      <vt:lpstr>Slide 20</vt:lpstr>
      <vt:lpstr>Slide 21</vt:lpstr>
      <vt:lpstr>Slide 22</vt:lpstr>
      <vt:lpstr> The vortex panel numerical method</vt:lpstr>
      <vt:lpstr>Slide 24</vt:lpstr>
      <vt:lpstr>Slide 25</vt:lpstr>
      <vt:lpstr>Slide 26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fan</dc:creator>
  <cp:lastModifiedBy>lenovo</cp:lastModifiedBy>
  <cp:revision>44</cp:revision>
  <dcterms:created xsi:type="dcterms:W3CDTF">2003-11-23T06:29:38Z</dcterms:created>
  <dcterms:modified xsi:type="dcterms:W3CDTF">2019-11-05T19:39:02Z</dcterms:modified>
</cp:coreProperties>
</file>